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6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9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2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5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70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3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5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3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3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7DF9-014A-42CC-9AA5-E58FFE678339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261DE-D325-4B31-A09A-CD1F8CF49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4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Spelling Rules </a:t>
            </a:r>
            <a:br>
              <a:rPr lang="en-GB" sz="2800" dirty="0"/>
            </a:br>
            <a:r>
              <a:rPr lang="en-GB" sz="2800" dirty="0" err="1"/>
              <a:t>Rules</a:t>
            </a:r>
            <a:r>
              <a:rPr lang="en-GB" sz="2800" dirty="0"/>
              <a:t> For Adding Suffixes – </a:t>
            </a:r>
            <a:r>
              <a:rPr lang="en-GB" sz="2800" dirty="0" err="1"/>
              <a:t>ed</a:t>
            </a:r>
            <a:r>
              <a:rPr lang="en-GB" sz="2800" dirty="0"/>
              <a:t>, </a:t>
            </a:r>
            <a:r>
              <a:rPr lang="en-GB" sz="2800" dirty="0" err="1"/>
              <a:t>er</a:t>
            </a:r>
            <a:r>
              <a:rPr lang="en-GB" sz="2800" dirty="0"/>
              <a:t>, </a:t>
            </a:r>
            <a:r>
              <a:rPr lang="en-GB" sz="2800" dirty="0" err="1"/>
              <a:t>est</a:t>
            </a:r>
            <a:r>
              <a:rPr lang="en-GB" sz="2800" dirty="0"/>
              <a:t>, </a:t>
            </a:r>
            <a:r>
              <a:rPr lang="en-GB" sz="2800" dirty="0" err="1"/>
              <a:t>ing</a:t>
            </a:r>
            <a:r>
              <a:rPr lang="en-GB" sz="2800" dirty="0"/>
              <a:t>, </a:t>
            </a:r>
            <a:r>
              <a:rPr lang="en-GB" sz="2800" dirty="0" err="1"/>
              <a:t>ful</a:t>
            </a:r>
            <a:r>
              <a:rPr lang="en-GB" sz="2800" dirty="0"/>
              <a:t>, </a:t>
            </a:r>
            <a:r>
              <a:rPr lang="en-GB" sz="2800" dirty="0" err="1"/>
              <a:t>ness</a:t>
            </a:r>
            <a:r>
              <a:rPr lang="en-GB" sz="2800" dirty="0"/>
              <a:t>, </a:t>
            </a:r>
            <a:r>
              <a:rPr lang="en-GB" sz="2800" dirty="0" err="1"/>
              <a:t>ly</a:t>
            </a:r>
            <a:r>
              <a:rPr lang="en-GB" sz="2800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sz="2900" u="sng" dirty="0">
                <a:solidFill>
                  <a:srgbClr val="FF0000"/>
                </a:solidFill>
              </a:rPr>
              <a:t>Double Final Consonant </a:t>
            </a:r>
            <a:r>
              <a:rPr lang="en-GB" sz="2900" dirty="0"/>
              <a:t>- When adding a suffix beginning with a vowel to a word that ends with a vowel and a single consonant, double the final consonant before you add a suffix. </a:t>
            </a:r>
            <a:r>
              <a:rPr lang="en-GB" sz="2900" dirty="0" err="1"/>
              <a:t>Eg</a:t>
            </a:r>
            <a:r>
              <a:rPr lang="en-GB" sz="2900" dirty="0"/>
              <a:t>. hid - hid</a:t>
            </a:r>
            <a:r>
              <a:rPr lang="en-GB" sz="2900" dirty="0">
                <a:solidFill>
                  <a:srgbClr val="FF0000"/>
                </a:solidFill>
              </a:rPr>
              <a:t>den</a:t>
            </a:r>
            <a:r>
              <a:rPr lang="en-GB" sz="2900" dirty="0"/>
              <a:t>, hit - hit</a:t>
            </a:r>
            <a:r>
              <a:rPr lang="en-GB" sz="2900" dirty="0">
                <a:solidFill>
                  <a:srgbClr val="FF0000"/>
                </a:solidFill>
              </a:rPr>
              <a:t>ting</a:t>
            </a:r>
            <a:r>
              <a:rPr lang="en-GB" sz="2900" dirty="0"/>
              <a:t>, hot - hot</a:t>
            </a:r>
            <a:r>
              <a:rPr lang="en-GB" sz="2900" dirty="0">
                <a:solidFill>
                  <a:srgbClr val="FF0000"/>
                </a:solidFill>
              </a:rPr>
              <a:t>test</a:t>
            </a:r>
            <a:r>
              <a:rPr lang="en-GB" sz="2900" dirty="0"/>
              <a:t>, mad - mad</a:t>
            </a:r>
            <a:r>
              <a:rPr lang="en-GB" sz="2900" dirty="0">
                <a:solidFill>
                  <a:srgbClr val="FF0000"/>
                </a:solidFill>
              </a:rPr>
              <a:t>der</a:t>
            </a:r>
            <a:r>
              <a:rPr lang="en-GB" sz="2900" dirty="0"/>
              <a:t>, skip – skip</a:t>
            </a:r>
            <a:r>
              <a:rPr lang="en-GB" sz="2900" dirty="0">
                <a:solidFill>
                  <a:srgbClr val="FF0000"/>
                </a:solidFill>
              </a:rPr>
              <a:t>ped.</a:t>
            </a:r>
          </a:p>
          <a:p>
            <a:r>
              <a:rPr lang="en-GB" sz="2900" u="sng" dirty="0">
                <a:solidFill>
                  <a:srgbClr val="FF0000"/>
                </a:solidFill>
              </a:rPr>
              <a:t>Change the y to an </a:t>
            </a:r>
            <a:r>
              <a:rPr lang="en-GB" sz="2900" u="sng" dirty="0" err="1">
                <a:solidFill>
                  <a:srgbClr val="FF0000"/>
                </a:solidFill>
              </a:rPr>
              <a:t>i</a:t>
            </a:r>
            <a:r>
              <a:rPr lang="en-GB" sz="2900" u="sng" dirty="0">
                <a:solidFill>
                  <a:srgbClr val="FF0000"/>
                </a:solidFill>
              </a:rPr>
              <a:t> </a:t>
            </a:r>
            <a:r>
              <a:rPr lang="en-GB" sz="2900" dirty="0">
                <a:solidFill>
                  <a:srgbClr val="FF0000"/>
                </a:solidFill>
              </a:rPr>
              <a:t>- </a:t>
            </a:r>
            <a:r>
              <a:rPr lang="en-GB" sz="2900" dirty="0"/>
              <a:t>If a base word ends in </a:t>
            </a:r>
            <a:r>
              <a:rPr lang="en-GB" sz="2900" b="1" dirty="0"/>
              <a:t>y</a:t>
            </a:r>
            <a:r>
              <a:rPr lang="en-GB" sz="2900" dirty="0"/>
              <a:t> and has a consonant before it, you will need to change the </a:t>
            </a:r>
            <a:r>
              <a:rPr lang="en-GB" sz="2900" b="1" dirty="0"/>
              <a:t>y</a:t>
            </a:r>
            <a:r>
              <a:rPr lang="en-GB" sz="2900" dirty="0"/>
              <a:t> to an </a:t>
            </a:r>
            <a:r>
              <a:rPr lang="en-GB" sz="2900" b="1" dirty="0" err="1"/>
              <a:t>i</a:t>
            </a:r>
            <a:r>
              <a:rPr lang="en-GB" sz="2900" b="1" dirty="0"/>
              <a:t> </a:t>
            </a:r>
            <a:r>
              <a:rPr lang="en-GB" sz="2900" dirty="0"/>
              <a:t>before you add a suffix. </a:t>
            </a:r>
            <a:r>
              <a:rPr lang="en-GB" sz="2900" dirty="0" err="1"/>
              <a:t>Eg</a:t>
            </a:r>
            <a:r>
              <a:rPr lang="en-GB" sz="2900" dirty="0"/>
              <a:t>. happy - happ</a:t>
            </a:r>
            <a:r>
              <a:rPr lang="en-GB" sz="2900" dirty="0">
                <a:solidFill>
                  <a:srgbClr val="FF0000"/>
                </a:solidFill>
              </a:rPr>
              <a:t>iest</a:t>
            </a:r>
            <a:r>
              <a:rPr lang="en-GB" sz="2900" dirty="0"/>
              <a:t>, happ</a:t>
            </a:r>
            <a:r>
              <a:rPr lang="en-GB" sz="2900" dirty="0">
                <a:solidFill>
                  <a:srgbClr val="FF0000"/>
                </a:solidFill>
              </a:rPr>
              <a:t>iness</a:t>
            </a:r>
            <a:r>
              <a:rPr lang="en-GB" sz="2900" dirty="0"/>
              <a:t>, happ</a:t>
            </a:r>
            <a:r>
              <a:rPr lang="en-GB" sz="2900" dirty="0">
                <a:solidFill>
                  <a:srgbClr val="FF0000"/>
                </a:solidFill>
              </a:rPr>
              <a:t>ier</a:t>
            </a:r>
            <a:r>
              <a:rPr lang="en-GB" sz="2900" dirty="0"/>
              <a:t>. BUT when adding suffixes starting with </a:t>
            </a:r>
            <a:r>
              <a:rPr lang="en-GB" sz="2900" b="1" dirty="0" err="1"/>
              <a:t>i</a:t>
            </a:r>
            <a:r>
              <a:rPr lang="en-GB" sz="2900" dirty="0"/>
              <a:t> keep the base word </a:t>
            </a:r>
            <a:r>
              <a:rPr lang="en-GB" sz="2900" b="1" dirty="0"/>
              <a:t>y, </a:t>
            </a:r>
            <a:r>
              <a:rPr lang="en-GB" sz="2900" dirty="0"/>
              <a:t>e.g.</a:t>
            </a:r>
            <a:r>
              <a:rPr lang="en-GB" sz="2900" b="1" dirty="0"/>
              <a:t> </a:t>
            </a:r>
            <a:r>
              <a:rPr lang="en-GB" sz="2900" dirty="0"/>
              <a:t>carry</a:t>
            </a:r>
            <a:r>
              <a:rPr lang="en-GB" sz="2900" dirty="0">
                <a:solidFill>
                  <a:srgbClr val="FF0000"/>
                </a:solidFill>
              </a:rPr>
              <a:t>ing</a:t>
            </a:r>
            <a:r>
              <a:rPr lang="en-GB" sz="2900" dirty="0"/>
              <a:t>, cry</a:t>
            </a:r>
            <a:r>
              <a:rPr lang="en-GB" sz="2900" dirty="0">
                <a:solidFill>
                  <a:srgbClr val="FF0000"/>
                </a:solidFill>
              </a:rPr>
              <a:t>ing</a:t>
            </a:r>
            <a:r>
              <a:rPr lang="en-GB" sz="2900" dirty="0"/>
              <a:t>, enjoy</a:t>
            </a:r>
            <a:r>
              <a:rPr lang="en-GB" sz="2900" dirty="0">
                <a:solidFill>
                  <a:srgbClr val="FF0000"/>
                </a:solidFill>
              </a:rPr>
              <a:t>ing</a:t>
            </a:r>
            <a:r>
              <a:rPr lang="en-GB" sz="2900" dirty="0"/>
              <a:t>, play</a:t>
            </a:r>
            <a:r>
              <a:rPr lang="en-GB" sz="2900" dirty="0">
                <a:solidFill>
                  <a:srgbClr val="FF0000"/>
                </a:solidFill>
              </a:rPr>
              <a:t>ing.</a:t>
            </a:r>
          </a:p>
          <a:p>
            <a:r>
              <a:rPr lang="en-GB" sz="2900" u="sng" dirty="0">
                <a:solidFill>
                  <a:srgbClr val="FF0000"/>
                </a:solidFill>
              </a:rPr>
              <a:t>Drop the e - </a:t>
            </a:r>
            <a:r>
              <a:rPr lang="en-GB" sz="2900" dirty="0"/>
              <a:t>If a base word ends in </a:t>
            </a:r>
            <a:r>
              <a:rPr lang="en-GB" sz="2900"/>
              <a:t>an </a:t>
            </a:r>
            <a:r>
              <a:rPr lang="en-GB" sz="2900" smtClean="0"/>
              <a:t>e, </a:t>
            </a:r>
            <a:r>
              <a:rPr lang="en-GB" sz="2900" dirty="0"/>
              <a:t>which is part of a split digraph, drop the e if the suffix begins with a vowel. E.g. hope – hop</a:t>
            </a:r>
            <a:r>
              <a:rPr lang="en-GB" sz="2900" dirty="0">
                <a:solidFill>
                  <a:srgbClr val="FF0000"/>
                </a:solidFill>
              </a:rPr>
              <a:t>ing,</a:t>
            </a:r>
            <a:r>
              <a:rPr lang="en-GB" sz="2900" dirty="0"/>
              <a:t> like – lik</a:t>
            </a:r>
            <a:r>
              <a:rPr lang="en-GB" sz="2900" dirty="0">
                <a:solidFill>
                  <a:srgbClr val="FF0000"/>
                </a:solidFill>
              </a:rPr>
              <a:t>ed, </a:t>
            </a:r>
            <a:r>
              <a:rPr lang="en-GB" sz="2900" dirty="0"/>
              <a:t>(the e before the d is part of the suffix, not part of the base word). Keep the e if the suffix begins with a consonant. E.g. hope – hope</a:t>
            </a:r>
            <a:r>
              <a:rPr lang="en-GB" sz="2900" dirty="0">
                <a:solidFill>
                  <a:srgbClr val="FF0000"/>
                </a:solidFill>
              </a:rPr>
              <a:t>ful,</a:t>
            </a:r>
            <a:r>
              <a:rPr lang="en-GB" sz="2900" dirty="0"/>
              <a:t> safe – safe</a:t>
            </a:r>
            <a:r>
              <a:rPr lang="en-GB" sz="2900" dirty="0">
                <a:solidFill>
                  <a:srgbClr val="FF0000"/>
                </a:solidFill>
              </a:rPr>
              <a:t>ly</a:t>
            </a:r>
            <a:r>
              <a:rPr lang="en-GB" sz="2900" dirty="0"/>
              <a:t>.</a:t>
            </a:r>
          </a:p>
          <a:p>
            <a:pPr lvl="0"/>
            <a:r>
              <a:rPr lang="en-GB" sz="2900" dirty="0"/>
              <a:t>Exceptions are skiing, taxiing.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u="sng" dirty="0">
              <a:solidFill>
                <a:srgbClr val="FF0000"/>
              </a:solidFill>
            </a:endParaRPr>
          </a:p>
          <a:p>
            <a:endParaRPr lang="en-GB" sz="2000" b="1" dirty="0"/>
          </a:p>
          <a:p>
            <a:pPr lvl="0"/>
            <a:endParaRPr lang="en-GB" sz="2000" dirty="0">
              <a:solidFill>
                <a:srgbClr val="FF0000"/>
              </a:solidFill>
            </a:endParaRPr>
          </a:p>
          <a:p>
            <a:pPr lvl="0"/>
            <a:endParaRPr lang="en-GB" sz="2000" dirty="0">
              <a:solidFill>
                <a:srgbClr val="FF0000"/>
              </a:solidFill>
            </a:endParaRPr>
          </a:p>
          <a:p>
            <a:pPr lvl="0"/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3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Rules  Rules For Adding Suffixes – ed, er, est, ing, ful, ness, ly...</vt:lpstr>
    </vt:vector>
  </TitlesOfParts>
  <Company>Lyndhurst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Rules  Rules For Adding Suffixes – ed, er, est, ing, ful, ness, ly...</dc:title>
  <dc:creator>Liz Holland</dc:creator>
  <cp:lastModifiedBy>Liz Holland</cp:lastModifiedBy>
  <cp:revision>1</cp:revision>
  <dcterms:created xsi:type="dcterms:W3CDTF">2018-01-23T11:20:19Z</dcterms:created>
  <dcterms:modified xsi:type="dcterms:W3CDTF">2018-01-23T11:20:32Z</dcterms:modified>
</cp:coreProperties>
</file>